
<file path=[Content_Types].xml><?xml version="1.0" encoding="utf-8"?>
<Types xmlns="http://schemas.openxmlformats.org/package/2006/content-types">
  <Default Extension="m4a" ContentType="audio/unknown"/>
  <Default Extension="wmf" ContentType="image/x-wmf"/>
  <Default Extension="png" ContentType="image/pn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6.xml" ContentType="application/vnd.openxmlformats-officedocument.presentationml.slide+xml"/>
  <Override PartName="/ppt/slides/slide12.xml" ContentType="application/vnd.openxmlformats-officedocument.presentationml.slide+xml"/>
  <Override PartName="/ppt/slides/slide3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slideLayouts/slideLayout6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12192000" cy="6858000"/>
  <p:defaultTextStyle>
    <a:defPPr>
      <a:defRPr lang="en-US"/>
    </a:defPPr>
    <a:lvl1pPr marL="0" algn="l" defTabSz="4572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presProps" Target="presProps.xml" /><Relationship Id="rId16" Type="http://schemas.openxmlformats.org/officeDocument/2006/relationships/tableStyles" Target="tableStyles.xml" /><Relationship Id="rId17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0" type="title" userDrawn="1">
  <p:cSld name="Címdi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684212" y="685799"/>
            <a:ext cx="8001000" cy="29718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  <p:cxnSp>
        <p:nvCxnSpPr>
          <p:cNvPr id="16" name="Straight Connector 15"/>
          <p:cNvCxnSpPr>
            <a:cxnSpLocks/>
          </p:cNvCxnSpPr>
          <p:nvPr/>
        </p:nvCxnSpPr>
        <p:spPr bwMode="auto"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</p:cNvCxnSpPr>
          <p:nvPr/>
        </p:nvCxnSpPr>
        <p:spPr bwMode="auto"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cxnSpLocks/>
          </p:cNvCxnSpPr>
          <p:nvPr/>
        </p:nvCxnSpPr>
        <p:spPr bwMode="auto"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 bwMode="auto"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cxnSpLocks/>
          </p:cNvCxnSpPr>
          <p:nvPr/>
        </p:nvCxnSpPr>
        <p:spPr bwMode="auto"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Panorámakép képaláíráss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17" name="Picture Placeholder 2"/>
          <p:cNvSpPr>
            <a:spLocks noChangeAspect="1" noGrp="1"/>
          </p:cNvSpPr>
          <p:nvPr>
            <p:ph type="pic" idx="13"/>
          </p:nvPr>
        </p:nvSpPr>
        <p:spPr bwMode="auto">
          <a:xfrm>
            <a:off x="685800" y="533400"/>
            <a:ext cx="10818811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hu-HU"/>
              <a:t>Kép beszúrásához kattintson az ikonra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 bwMode="auto"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Cím és képaláírá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Idézet képaláíráss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 bwMode="auto">
          <a:xfrm>
            <a:off x="531812" y="812222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5" name="TextBox 14"/>
          <p:cNvSpPr txBox="1"/>
          <p:nvPr/>
        </p:nvSpPr>
        <p:spPr bwMode="auto">
          <a:xfrm>
            <a:off x="10285412" y="2768601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Névkártya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Névkártya idézette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>
                <a:ln w="3175" cmpd="sng">
                  <a:noFill/>
                </a:ln>
                <a:solidFill>
                  <a:schemeClr val="tx1"/>
                </a:solidFill>
              </a:defRPr>
            </a:lvl1pPr>
          </a:lstStyle>
          <a:p>
            <a:pPr marL="0" lvl="0">
              <a:spcBef>
                <a:spcPts val="0"/>
              </a:spcBef>
              <a:buNone/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 bwMode="auto">
          <a:xfrm>
            <a:off x="531812" y="812222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defRPr/>
            </a:pPr>
            <a:r>
              <a:rPr lang="en-US" sz="8000">
                <a:solidFill>
                  <a:schemeClr val="tx1"/>
                </a:solidFill>
              </a:rPr>
              <a:t>“</a:t>
            </a:r>
            <a:endParaRPr/>
          </a:p>
        </p:txBody>
      </p:sp>
      <p:sp>
        <p:nvSpPr>
          <p:cNvPr id="12" name="TextBox 11"/>
          <p:cNvSpPr txBox="1"/>
          <p:nvPr/>
        </p:nvSpPr>
        <p:spPr bwMode="auto">
          <a:xfrm>
            <a:off x="10285412" y="2768601"/>
            <a:ext cx="609600" cy="584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>
              <a:defRPr/>
            </a:pPr>
            <a:r>
              <a:rPr lang="en-US" sz="8000">
                <a:solidFill>
                  <a:schemeClr val="tx1"/>
                </a:solidFill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userDrawn="1">
  <p:cSld name="Igaz vagy hami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/>
            </a:lvl1pPr>
          </a:lstStyle>
          <a:p>
            <a:pPr marL="0" lvl="0"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 bwMode="auto"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>
                <a:ln w="3175" cmpd="sng">
                  <a:noFill/>
                </a:ln>
                <a:solidFill>
                  <a:schemeClr val="tx1"/>
                </a:solidFill>
              </a:defRPr>
            </a:lvl1pPr>
          </a:lstStyle>
          <a:p>
            <a:pPr marL="0" lvl="0">
              <a:spcBef>
                <a:spcPts val="0"/>
              </a:spcBef>
              <a:buNone/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Cím és függőleges szöve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 algn="l">
              <a:defRPr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 anchor="t"/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Függőleges cím és szöveg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685212" y="685800"/>
            <a:ext cx="2057400" cy="4572000"/>
          </a:xfrm>
        </p:spPr>
        <p:txBody>
          <a:bodyPr vert="eaVert"/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Cím és tartalo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 anchor="ctr"/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Szakaszfejléc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  <p:pic>
        <p:nvPicPr>
          <p:cNvPr id="7" name="Kép 6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</a:blip>
          <a:srcRect l="0" t="0" r="25" b="0"/>
          <a:stretch/>
        </p:blipFill>
        <p:spPr bwMode="auto"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2 tartalomrész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Összehasonlítá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Csak cí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Üre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Tartalomrész képaláíráss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Kép képaláíráss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14" name="Picture Placeholder 2"/>
          <p:cNvSpPr>
            <a:spLocks noChangeAspect="1" noGrp="1"/>
          </p:cNvSpPr>
          <p:nvPr>
            <p:ph type="pic" idx="1"/>
          </p:nvPr>
        </p:nvSpPr>
        <p:spPr bwMode="auto"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>
              <a:defRPr/>
            </a:pPr>
            <a:r>
              <a:rPr lang="hu-HU"/>
              <a:t>Kép beszúrásához kattintson az ikonra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hu-HU"/>
              <a:t>Mintaszöveg szerkesztése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gradFill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/>
          <p:cNvPicPr>
            <a:picLocks noChangeAspect="1"/>
          </p:cNvPicPr>
          <p:nvPr userDrawn="1"/>
        </p:nvPicPr>
        <p:blipFill>
          <a:blip r:embed="rId19">
            <a:alphaModFix amt="50000"/>
          </a:blip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 bwMode="auto"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>
              <a:cxnSpLocks/>
            </p:cNvCxnSpPr>
            <p:nvPr/>
          </p:nvCxnSpPr>
          <p:spPr bwMode="auto"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>
              <a:cxnSpLocks/>
            </p:cNvCxnSpPr>
            <p:nvPr/>
          </p:nvCxnSpPr>
          <p:spPr bwMode="auto"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>
              <a:cxnSpLocks/>
            </p:cNvCxnSpPr>
            <p:nvPr/>
          </p:nvCxnSpPr>
          <p:spPr bwMode="auto">
            <a:xfrm flipH="1">
              <a:off x="10292292" y="3285067"/>
              <a:ext cx="1896534" cy="189653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>
              <a:cxnSpLocks/>
            </p:cNvCxnSpPr>
            <p:nvPr/>
          </p:nvCxnSpPr>
          <p:spPr bwMode="auto"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cxnSpLocks/>
            </p:cNvCxnSpPr>
            <p:nvPr/>
          </p:nvCxnSpPr>
          <p:spPr bwMode="auto"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defRPr/>
            </a:pPr>
            <a:r>
              <a:rPr lang="hu-HU"/>
              <a:t>Mintaszöveg szerkesztése</a:t>
            </a:r>
            <a:endParaRPr/>
          </a:p>
          <a:p>
            <a:pPr lvl="1">
              <a:defRPr/>
            </a:pPr>
            <a:r>
              <a:rPr lang="hu-HU"/>
              <a:t>Második szint</a:t>
            </a:r>
            <a:endParaRPr/>
          </a:p>
          <a:p>
            <a:pPr lvl="2">
              <a:defRPr/>
            </a:pPr>
            <a:r>
              <a:rPr lang="hu-HU"/>
              <a:t>Harmadik szint</a:t>
            </a:r>
            <a:endParaRPr/>
          </a:p>
          <a:p>
            <a:pPr lvl="3">
              <a:defRPr/>
            </a:pPr>
            <a:r>
              <a:rPr lang="hu-HU"/>
              <a:t>Negyedik szint</a:t>
            </a:r>
            <a:endParaRPr/>
          </a:p>
          <a:p>
            <a:pPr lvl="4">
              <a:defRPr/>
            </a:pPr>
            <a:r>
              <a:rPr lang="hu-HU"/>
              <a:t>Ötödik szint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61BEF0D-F0BB-DE4B-95CE-6DB70DBA9567}" type="datetimeFigureOut">
              <a:rPr lang="en-US"/>
              <a:t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57F1E4F-1CFF-5643-939E-217C01CDF565}" type="slidenum">
              <a:rPr lang="en-US"/>
              <a:t/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>
        <a:spcBef>
          <a:spcPts val="0"/>
        </a:spcBef>
        <a:buNone/>
        <a:defRPr sz="3600" cap="all">
          <a:ln w="3175" cmpd="sng">
            <a:noFill/>
          </a:ln>
          <a:solidFill>
            <a:schemeClr val="tx1"/>
          </a:solidFill>
          <a:latin typeface="+mj-lt"/>
          <a:ea typeface="+mj-ea"/>
          <a:cs typeface="+mj-cs"/>
        </a:defRPr>
      </a:lvl1pPr>
      <a:lvl2pPr>
        <a:defRPr>
          <a:solidFill>
            <a:schemeClr val="tx2"/>
          </a:solidFill>
        </a:defRPr>
      </a:lvl2pPr>
      <a:lvl3pPr>
        <a:defRPr>
          <a:solidFill>
            <a:schemeClr val="tx2"/>
          </a:solidFill>
        </a:defRPr>
      </a:lvl3pPr>
      <a:lvl4pPr>
        <a:defRPr>
          <a:solidFill>
            <a:schemeClr val="tx2"/>
          </a:solidFill>
        </a:defRPr>
      </a:lvl4pPr>
      <a:lvl5pPr>
        <a:defRPr>
          <a:solidFill>
            <a:schemeClr val="tx2"/>
          </a:solidFill>
        </a:defRPr>
      </a:lvl5pPr>
      <a:lvl6pPr>
        <a:defRPr>
          <a:solidFill>
            <a:schemeClr val="tx2"/>
          </a:solidFill>
        </a:defRPr>
      </a:lvl6pPr>
      <a:lvl7pPr>
        <a:defRPr>
          <a:solidFill>
            <a:schemeClr val="tx2"/>
          </a:solidFill>
        </a:defRPr>
      </a:lvl7pPr>
      <a:lvl8pPr>
        <a:defRPr>
          <a:solidFill>
            <a:schemeClr val="tx2"/>
          </a:solidFill>
        </a:defRPr>
      </a:lvl8pPr>
      <a:lvl9pPr>
        <a:defRPr>
          <a:solidFill>
            <a:schemeClr val="tx2"/>
          </a:solidFill>
        </a:defRPr>
      </a:lvl9pPr>
    </p:titleStyle>
    <p:bodyStyle>
      <a:lvl1pPr marL="2857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2000" cap="none">
          <a:solidFill>
            <a:srgbClr val="F4E418"/>
          </a:solidFill>
          <a:latin typeface="+mn-lt"/>
          <a:ea typeface="+mn-ea"/>
          <a:cs typeface="+mn-cs"/>
        </a:defRPr>
      </a:lvl1pPr>
      <a:lvl2pPr marL="7429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800" cap="none">
          <a:solidFill>
            <a:srgbClr val="F4E418"/>
          </a:solidFill>
          <a:latin typeface="+mn-lt"/>
          <a:ea typeface="+mn-ea"/>
          <a:cs typeface="+mn-cs"/>
        </a:defRPr>
      </a:lvl2pPr>
      <a:lvl3pPr marL="1200150" indent="-2857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600" cap="none">
          <a:solidFill>
            <a:srgbClr val="F4E418"/>
          </a:solidFill>
          <a:latin typeface="+mn-lt"/>
          <a:ea typeface="+mn-ea"/>
          <a:cs typeface="+mn-cs"/>
        </a:defRPr>
      </a:lvl3pPr>
      <a:lvl4pPr marL="1543050" indent="-1714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rgbClr val="F4E418"/>
          </a:solidFill>
          <a:latin typeface="+mn-lt"/>
          <a:ea typeface="+mn-ea"/>
          <a:cs typeface="+mn-cs"/>
        </a:defRPr>
      </a:lvl4pPr>
      <a:lvl5pPr marL="2000250" indent="-17145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rgbClr val="F4E418"/>
          </a:solidFill>
          <a:latin typeface="+mn-lt"/>
          <a:ea typeface="+mn-ea"/>
          <a:cs typeface="+mn-cs"/>
        </a:defRPr>
      </a:lvl5pPr>
      <a:lvl6pPr marL="25146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>
        <a:spcBef>
          <a:spcPts val="0"/>
        </a:spcBef>
        <a:spcAft>
          <a:spcPts val="600"/>
        </a:spcAft>
        <a:buClr>
          <a:schemeClr val="tx1"/>
        </a:buClr>
        <a:buSzPct val="80000"/>
        <a:buFont typeface="Wingdings 3"/>
        <a:buChar char=""/>
        <a:defRPr sz="1400" cap="none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Relationship Id="rId6" Type="http://schemas.openxmlformats.org/officeDocument/2006/relationships/image" Target="../media/image19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6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8.png"/><Relationship Id="rId4" Type="http://schemas.microsoft.com/office/2007/relationships/media" Target="../media/media1.m4a"/><Relationship Id="rId5" Type="http://schemas.openxmlformats.org/officeDocument/2006/relationships/audio" Target="../media/media1.m4a" /><Relationship Id="rId6" Type="http://schemas.openxmlformats.org/officeDocument/2006/relationships/image" Target="../media/image9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0.png"/><Relationship Id="rId4" Type="http://schemas.microsoft.com/office/2007/relationships/media" Target="../media/media2.m4a"/><Relationship Id="rId5" Type="http://schemas.openxmlformats.org/officeDocument/2006/relationships/audio" Target="../media/media2.m4a" /><Relationship Id="rId6" Type="http://schemas.openxmlformats.org/officeDocument/2006/relationships/image" Target="../media/image11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2.png"/><Relationship Id="rId4" Type="http://schemas.microsoft.com/office/2007/relationships/media" Target="../media/media3.m4a"/><Relationship Id="rId5" Type="http://schemas.openxmlformats.org/officeDocument/2006/relationships/audio" Target="../media/media3.m4a" /><Relationship Id="rId6" Type="http://schemas.openxmlformats.org/officeDocument/2006/relationships/image" Target="../media/image1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4.png"/><Relationship Id="rId4" Type="http://schemas.microsoft.com/office/2007/relationships/media" Target="../media/media4.m4a"/><Relationship Id="rId5" Type="http://schemas.openxmlformats.org/officeDocument/2006/relationships/audio" Target="../media/media4.m4a" /><Relationship Id="rId6" Type="http://schemas.openxmlformats.org/officeDocument/2006/relationships/image" Target="../media/image15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6.png"/><Relationship Id="rId4" Type="http://schemas.microsoft.com/office/2007/relationships/media" Target="../media/media5.m4a"/><Relationship Id="rId5" Type="http://schemas.openxmlformats.org/officeDocument/2006/relationships/audio" Target="../media/media5.m4a" /><Relationship Id="rId6" Type="http://schemas.openxmlformats.org/officeDocument/2006/relationships/image" Target="../media/image17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18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4400" b="1">
                <a:latin typeface="Trebuchet MS"/>
              </a:rPr>
              <a:t>Dusza</a:t>
            </a:r>
            <a:r>
              <a:rPr lang="en-US" sz="4400" b="1">
                <a:latin typeface="Trebuchet MS"/>
              </a:rPr>
              <a:t> workshop 2022-23</a:t>
            </a:r>
            <a:br>
              <a:rPr lang="en-US" sz="4400" b="1">
                <a:latin typeface="Trebuchet MS"/>
              </a:rPr>
            </a:br>
            <a:r>
              <a:rPr lang="en-US" sz="4400" b="1">
                <a:solidFill>
                  <a:srgbClr val="F09A3C"/>
                </a:solidFill>
                <a:latin typeface="Trebuchet MS"/>
              </a:rPr>
              <a:t>k</a:t>
            </a:r>
            <a:r>
              <a:rPr lang="hu-HU" sz="4400" b="1" cap="none">
                <a:solidFill>
                  <a:srgbClr val="F09A3C"/>
                </a:solidFill>
                <a:latin typeface="Trebuchet MS"/>
              </a:rPr>
              <a:t>ap</a:t>
            </a:r>
            <a:r>
              <a:rPr lang="en-US" sz="4400" b="1">
                <a:solidFill>
                  <a:srgbClr val="F09A3C"/>
                </a:solidFill>
                <a:latin typeface="Trebuchet MS"/>
              </a:rPr>
              <a:t>os</a:t>
            </a:r>
            <a:endParaRPr lang="hu-HU" sz="4400" b="1">
              <a:solidFill>
                <a:srgbClr val="F09A3C"/>
              </a:solidFill>
              <a:latin typeface="Trebuchet MS"/>
            </a:endParaRP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 bwMode="auto">
          <a:xfrm>
            <a:off x="1065212" y="5819775"/>
            <a:ext cx="2230437" cy="847726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400" b="1">
                <a:solidFill>
                  <a:srgbClr val="DC9230"/>
                </a:solidFill>
              </a:rPr>
              <a:t>Első</a:t>
            </a:r>
            <a:r>
              <a:rPr lang="en-US" sz="2400" b="1">
                <a:solidFill>
                  <a:srgbClr val="DC9230"/>
                </a:solidFill>
              </a:rPr>
              <a:t> </a:t>
            </a:r>
            <a:r>
              <a:rPr lang="en-US" sz="2400" b="1">
                <a:solidFill>
                  <a:srgbClr val="DC9230"/>
                </a:solidFill>
              </a:rPr>
              <a:t>Demó</a:t>
            </a:r>
            <a:r>
              <a:rPr lang="hu-HU" sz="2400" b="1">
                <a:solidFill>
                  <a:srgbClr val="DC9230"/>
                </a:solidFill>
              </a:rPr>
              <a:t>:</a:t>
            </a:r>
            <a:br>
              <a:rPr lang="en-US" sz="2400">
                <a:solidFill>
                  <a:srgbClr val="DC9230"/>
                </a:solidFill>
              </a:rPr>
            </a:br>
            <a:r>
              <a:rPr lang="en-US" sz="2400">
                <a:solidFill>
                  <a:srgbClr val="DC9230"/>
                </a:solidFill>
              </a:rPr>
              <a:t>2022.10.23</a:t>
            </a:r>
            <a:endParaRPr lang="hu-HU" sz="2400">
              <a:solidFill>
                <a:srgbClr val="DC9230"/>
              </a:solidFill>
            </a:endParaRPr>
          </a:p>
        </p:txBody>
      </p:sp>
      <p:sp>
        <p:nvSpPr>
          <p:cNvPr id="4" name="Szöveg helye 2"/>
          <p:cNvSpPr txBox="1"/>
          <p:nvPr/>
        </p:nvSpPr>
        <p:spPr bwMode="auto">
          <a:xfrm>
            <a:off x="9618661" y="527685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800" cap="none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8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6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/>
              <a:buNone/>
              <a:defRPr sz="1400" cap="none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>
                <a:solidFill>
                  <a:srgbClr val="DC9230"/>
                </a:solidFill>
              </a:rPr>
              <a:t>Kiss </a:t>
            </a:r>
            <a:r>
              <a:rPr lang="en-US" b="1">
                <a:solidFill>
                  <a:srgbClr val="DC9230"/>
                </a:solidFill>
              </a:rPr>
              <a:t>Péter</a:t>
            </a:r>
            <a:br>
              <a:rPr lang="en-US">
                <a:solidFill>
                  <a:srgbClr val="DC9230"/>
                </a:solidFill>
              </a:rPr>
            </a:br>
            <a:r>
              <a:rPr lang="en-US">
                <a:solidFill>
                  <a:srgbClr val="DC9230"/>
                </a:solidFill>
              </a:rPr>
              <a:t>Magyarcsik</a:t>
            </a:r>
            <a:r>
              <a:rPr lang="en-US">
                <a:solidFill>
                  <a:srgbClr val="DC9230"/>
                </a:solidFill>
              </a:rPr>
              <a:t> </a:t>
            </a:r>
            <a:r>
              <a:rPr lang="en-US" b="1">
                <a:solidFill>
                  <a:srgbClr val="DC9230"/>
                </a:solidFill>
              </a:rPr>
              <a:t>Dávid</a:t>
            </a:r>
            <a:br>
              <a:rPr lang="en-US">
                <a:solidFill>
                  <a:srgbClr val="DC9230"/>
                </a:solidFill>
              </a:rPr>
            </a:br>
            <a:r>
              <a:rPr lang="en-US">
                <a:solidFill>
                  <a:srgbClr val="DC9230"/>
                </a:solidFill>
              </a:rPr>
              <a:t>Nagy </a:t>
            </a:r>
            <a:r>
              <a:rPr lang="en-US" b="1">
                <a:solidFill>
                  <a:srgbClr val="DC9230"/>
                </a:solidFill>
              </a:rPr>
              <a:t>Balázs</a:t>
            </a:r>
            <a:br>
              <a:rPr lang="en-US">
                <a:solidFill>
                  <a:srgbClr val="DC9230"/>
                </a:solidFill>
              </a:rPr>
            </a:br>
            <a:r>
              <a:rPr lang="en-US">
                <a:solidFill>
                  <a:srgbClr val="DC9230"/>
                </a:solidFill>
              </a:rPr>
              <a:t>Tóth</a:t>
            </a:r>
            <a:r>
              <a:rPr lang="en-US">
                <a:solidFill>
                  <a:srgbClr val="DC9230"/>
                </a:solidFill>
              </a:rPr>
              <a:t> </a:t>
            </a:r>
            <a:r>
              <a:rPr lang="en-US" b="1">
                <a:solidFill>
                  <a:srgbClr val="DC9230"/>
                </a:solidFill>
              </a:rPr>
              <a:t>Dávid</a:t>
            </a:r>
            <a:br>
              <a:rPr lang="en-US">
                <a:solidFill>
                  <a:srgbClr val="DC9230"/>
                </a:solidFill>
              </a:rPr>
            </a:br>
            <a:r>
              <a:rPr lang="en-US">
                <a:solidFill>
                  <a:srgbClr val="DC9230"/>
                </a:solidFill>
              </a:rPr>
              <a:t>Török</a:t>
            </a:r>
            <a:r>
              <a:rPr lang="en-US">
                <a:solidFill>
                  <a:srgbClr val="DC9230"/>
                </a:solidFill>
              </a:rPr>
              <a:t> </a:t>
            </a:r>
            <a:r>
              <a:rPr lang="en-US" b="1">
                <a:solidFill>
                  <a:srgbClr val="DC9230"/>
                </a:solidFill>
              </a:rPr>
              <a:t>Zsombor</a:t>
            </a:r>
            <a:endParaRPr lang="en-US" b="1">
              <a:solidFill>
                <a:srgbClr val="DC923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4" name="Kép 1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1297361" y="38961"/>
            <a:ext cx="9597278" cy="897307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hu-HU" b="1"/>
              <a:t>CSAPATON BELÜLI MUNKAMEGOSZTÁS</a:t>
            </a:r>
            <a:endParaRPr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 bwMode="auto">
          <a:xfrm>
            <a:off x="527000" y="1185378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  <a:defRPr/>
            </a:pPr>
            <a:r>
              <a:rPr lang="en-US" sz="2800" b="1">
                <a:solidFill>
                  <a:schemeClr val="tx1"/>
                </a:solidFill>
              </a:rPr>
              <a:t>Kiss P</a:t>
            </a:r>
            <a:r>
              <a:rPr lang="hu-HU" sz="2800" b="1">
                <a:solidFill>
                  <a:schemeClr val="tx1"/>
                </a:solidFill>
              </a:rPr>
              <a:t>é</a:t>
            </a:r>
            <a:r>
              <a:rPr lang="en-US" sz="2800" b="1">
                <a:solidFill>
                  <a:schemeClr val="tx1"/>
                </a:solidFill>
              </a:rPr>
              <a:t>t</a:t>
            </a:r>
            <a:r>
              <a:rPr lang="hu-HU" sz="2800" b="1">
                <a:solidFill>
                  <a:schemeClr val="tx1"/>
                </a:solidFill>
              </a:rPr>
              <a:t>er</a:t>
            </a:r>
            <a:r>
              <a:rPr lang="en-US" sz="2800" b="1">
                <a:solidFill>
                  <a:schemeClr val="tx1"/>
                </a:solidFill>
              </a:rPr>
              <a:t> </a:t>
            </a:r>
            <a:r>
              <a:rPr lang="en-US" sz="2800">
                <a:solidFill>
                  <a:schemeClr val="tx1"/>
                </a:solidFill>
              </a:rPr>
              <a:t>– Frontend &amp; </a:t>
            </a:r>
            <a:r>
              <a:rPr lang="en-US" sz="2800">
                <a:solidFill>
                  <a:schemeClr val="tx1"/>
                </a:solidFill>
              </a:rPr>
              <a:t>Adatbázis</a:t>
            </a:r>
            <a:endParaRPr lang="en-US" sz="280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  <a:defRPr/>
            </a:pPr>
            <a:r>
              <a:rPr lang="en-US" sz="2800" b="1">
                <a:solidFill>
                  <a:schemeClr val="tx1"/>
                </a:solidFill>
              </a:rPr>
              <a:t>Magyarcsik</a:t>
            </a:r>
            <a:r>
              <a:rPr lang="en-US" sz="2800" b="1">
                <a:solidFill>
                  <a:schemeClr val="tx1"/>
                </a:solidFill>
              </a:rPr>
              <a:t> Dávid </a:t>
            </a:r>
            <a:r>
              <a:rPr lang="en-US" sz="2800">
                <a:solidFill>
                  <a:schemeClr val="tx1"/>
                </a:solidFill>
              </a:rPr>
              <a:t>– Design, Frontend &amp; Backend</a:t>
            </a:r>
            <a:endParaRPr/>
          </a:p>
          <a:p>
            <a:pPr>
              <a:lnSpc>
                <a:spcPct val="150000"/>
              </a:lnSpc>
              <a:spcAft>
                <a:spcPts val="2400"/>
              </a:spcAft>
              <a:defRPr/>
            </a:pPr>
            <a:r>
              <a:rPr lang="en-US" sz="2800" b="1">
                <a:solidFill>
                  <a:schemeClr val="tx1"/>
                </a:solidFill>
              </a:rPr>
              <a:t>Nagy </a:t>
            </a:r>
            <a:r>
              <a:rPr lang="en-US" sz="2800" b="1">
                <a:solidFill>
                  <a:schemeClr val="tx1"/>
                </a:solidFill>
              </a:rPr>
              <a:t>Balázs</a:t>
            </a:r>
            <a:r>
              <a:rPr lang="en-US" sz="2800" b="1">
                <a:solidFill>
                  <a:schemeClr val="tx1"/>
                </a:solidFill>
              </a:rPr>
              <a:t> </a:t>
            </a:r>
            <a:r>
              <a:rPr lang="en-US" sz="2800">
                <a:solidFill>
                  <a:schemeClr val="tx1"/>
                </a:solidFill>
              </a:rPr>
              <a:t>– Frontend</a:t>
            </a:r>
            <a:endParaRPr/>
          </a:p>
          <a:p>
            <a:pPr>
              <a:lnSpc>
                <a:spcPct val="150000"/>
              </a:lnSpc>
              <a:spcAft>
                <a:spcPts val="2400"/>
              </a:spcAft>
              <a:defRPr/>
            </a:pPr>
            <a:r>
              <a:rPr lang="en-US" sz="2800" b="1">
                <a:solidFill>
                  <a:schemeClr val="tx1"/>
                </a:solidFill>
              </a:rPr>
              <a:t>Tóth Dávid </a:t>
            </a:r>
            <a:r>
              <a:rPr lang="en-US" sz="2800">
                <a:solidFill>
                  <a:schemeClr val="tx1"/>
                </a:solidFill>
              </a:rPr>
              <a:t>– </a:t>
            </a:r>
            <a:r>
              <a:rPr lang="en-US" sz="2800">
                <a:solidFill>
                  <a:schemeClr val="tx1"/>
                </a:solidFill>
              </a:rPr>
              <a:t>Adatbázis</a:t>
            </a:r>
            <a:r>
              <a:rPr lang="en-US" sz="2800">
                <a:solidFill>
                  <a:schemeClr val="tx1"/>
                </a:solidFill>
              </a:rPr>
              <a:t>, Backend &amp; Frontend</a:t>
            </a:r>
            <a:endParaRPr/>
          </a:p>
          <a:p>
            <a:pPr>
              <a:lnSpc>
                <a:spcPct val="150000"/>
              </a:lnSpc>
              <a:spcAft>
                <a:spcPts val="2400"/>
              </a:spcAft>
              <a:defRPr/>
            </a:pPr>
            <a:r>
              <a:rPr lang="en-US" sz="2800" b="1">
                <a:solidFill>
                  <a:schemeClr val="tx1"/>
                </a:solidFill>
              </a:rPr>
              <a:t>Török</a:t>
            </a:r>
            <a:r>
              <a:rPr lang="en-US" sz="2800" b="1">
                <a:solidFill>
                  <a:schemeClr val="tx1"/>
                </a:solidFill>
              </a:rPr>
              <a:t> </a:t>
            </a:r>
            <a:r>
              <a:rPr lang="en-US" sz="2800" b="1">
                <a:solidFill>
                  <a:schemeClr val="tx1"/>
                </a:solidFill>
              </a:rPr>
              <a:t>Zsombor</a:t>
            </a:r>
            <a:r>
              <a:rPr lang="en-US" sz="2800" b="1">
                <a:solidFill>
                  <a:schemeClr val="tx1"/>
                </a:solidFill>
              </a:rPr>
              <a:t> </a:t>
            </a:r>
            <a:r>
              <a:rPr lang="en-US" sz="2800">
                <a:solidFill>
                  <a:schemeClr val="tx1"/>
                </a:solidFill>
              </a:rPr>
              <a:t>– </a:t>
            </a:r>
            <a:r>
              <a:rPr lang="en-US" sz="2800">
                <a:solidFill>
                  <a:schemeClr val="tx1"/>
                </a:solidFill>
              </a:rPr>
              <a:t>Adatbázis</a:t>
            </a:r>
            <a:r>
              <a:rPr lang="en-US" sz="2800">
                <a:solidFill>
                  <a:schemeClr val="tx1"/>
                </a:solidFill>
              </a:rPr>
              <a:t> &amp; Backend</a:t>
            </a:r>
            <a:endParaRPr lang="hu-HU" sz="280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6496780" y="1309547"/>
            <a:ext cx="540000" cy="540000"/>
          </a:xfrm>
          <a:prstGeom prst="rect">
            <a:avLst/>
          </a:prstGeom>
          <a:noFill/>
        </p:spPr>
      </p:pic>
      <p:pic>
        <p:nvPicPr>
          <p:cNvPr id="4" name="Picture 10" descr="Official MariaDB Logos | MariaDB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7231970" y="1322969"/>
            <a:ext cx="662501" cy="540000"/>
          </a:xfrm>
          <a:prstGeom prst="rect">
            <a:avLst/>
          </a:prstGeom>
          <a:noFill/>
        </p:spPr>
      </p:pic>
      <p:pic>
        <p:nvPicPr>
          <p:cNvPr id="5" name="Picture 14" descr="illustrator logo and symbol, meaning, history, PNG"/>
          <p:cNvPicPr>
            <a:picLocks noChangeAspect="1" noChangeArrowheads="1"/>
          </p:cNvPicPr>
          <p:nvPr/>
        </p:nvPicPr>
        <p:blipFill>
          <a:blip r:embed="rId5"/>
          <a:stretch/>
        </p:blipFill>
        <p:spPr bwMode="auto">
          <a:xfrm>
            <a:off x="9128265" y="2333603"/>
            <a:ext cx="864375" cy="540000"/>
          </a:xfrm>
          <a:prstGeom prst="rect">
            <a:avLst/>
          </a:prstGeom>
          <a:noFill/>
        </p:spPr>
      </p:pic>
      <p:pic>
        <p:nvPicPr>
          <p:cNvPr id="6" name="Picture 2" descr="Logo Html Html5 - Free image on Pixabay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9992640" y="2333603"/>
            <a:ext cx="540000" cy="540000"/>
          </a:xfrm>
          <a:prstGeom prst="rect">
            <a:avLst/>
          </a:prstGeom>
          <a:noFill/>
        </p:spPr>
      </p:pic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6"/>
          <a:stretch/>
        </p:blipFill>
        <p:spPr bwMode="auto">
          <a:xfrm>
            <a:off x="10649368" y="2333603"/>
            <a:ext cx="540000" cy="540000"/>
          </a:xfrm>
          <a:prstGeom prst="rect">
            <a:avLst/>
          </a:prstGeom>
          <a:noFill/>
        </p:spPr>
      </p:pic>
      <p:pic>
        <p:nvPicPr>
          <p:cNvPr id="8" name="Picture 2" descr="Logo Html Html5 - Free image on Pixabay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4796456" y="3369974"/>
            <a:ext cx="540000" cy="540000"/>
          </a:xfrm>
          <a:prstGeom prst="rect">
            <a:avLst/>
          </a:prstGeom>
          <a:noFill/>
        </p:spPr>
      </p:pic>
      <p:pic>
        <p:nvPicPr>
          <p:cNvPr id="9" name="Picture 10" descr="Official MariaDB Logos | MariaDB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8465764" y="4372493"/>
            <a:ext cx="662501" cy="540000"/>
          </a:xfrm>
          <a:prstGeom prst="rect">
            <a:avLst/>
          </a:prstGeom>
          <a:noFill/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6"/>
          <a:stretch/>
        </p:blipFill>
        <p:spPr bwMode="auto">
          <a:xfrm>
            <a:off x="9353892" y="4372493"/>
            <a:ext cx="540000" cy="540000"/>
          </a:xfrm>
          <a:prstGeom prst="rect">
            <a:avLst/>
          </a:prstGeom>
          <a:noFill/>
        </p:spPr>
      </p:pic>
      <p:pic>
        <p:nvPicPr>
          <p:cNvPr id="11" name="Picture 2" descr="Logo Html Html5 - Free image on Pixabay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10101539" y="4372493"/>
            <a:ext cx="540000" cy="540000"/>
          </a:xfrm>
          <a:prstGeom prst="rect">
            <a:avLst/>
          </a:prstGeom>
          <a:noFill/>
        </p:spPr>
      </p:pic>
      <p:pic>
        <p:nvPicPr>
          <p:cNvPr id="12" name="Picture 10" descr="Official MariaDB Logos | MariaDB"/>
          <p:cNvPicPr>
            <a:picLocks noChangeAspect="1" noChangeArrowheads="1"/>
          </p:cNvPicPr>
          <p:nvPr/>
        </p:nvPicPr>
        <p:blipFill>
          <a:blip r:embed="rId4"/>
          <a:stretch/>
        </p:blipFill>
        <p:spPr bwMode="auto">
          <a:xfrm>
            <a:off x="7384799" y="5442157"/>
            <a:ext cx="662501" cy="540000"/>
          </a:xfrm>
          <a:prstGeom prst="rect">
            <a:avLst/>
          </a:prstGeom>
          <a:noFill/>
        </p:spPr>
      </p:pic>
      <p:pic>
        <p:nvPicPr>
          <p:cNvPr id="13" name="Picture 6"/>
          <p:cNvPicPr>
            <a:picLocks noChangeAspect="1" noChangeArrowheads="1"/>
          </p:cNvPicPr>
          <p:nvPr/>
        </p:nvPicPr>
        <p:blipFill>
          <a:blip r:embed="rId6"/>
          <a:stretch/>
        </p:blipFill>
        <p:spPr bwMode="auto">
          <a:xfrm>
            <a:off x="8304812" y="5442157"/>
            <a:ext cx="540000" cy="5400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547479" y="275428"/>
            <a:ext cx="8534401" cy="859200"/>
          </a:xfrm>
        </p:spPr>
        <p:txBody>
          <a:bodyPr/>
          <a:lstStyle/>
          <a:p>
            <a:pPr>
              <a:defRPr/>
            </a:pPr>
            <a:r>
              <a:rPr lang="en-US" b="1">
                <a:latin typeface="Trebuchet MS"/>
              </a:rPr>
              <a:t>Mit</a:t>
            </a:r>
            <a:r>
              <a:rPr lang="en-US" b="1">
                <a:latin typeface="Trebuchet MS"/>
              </a:rPr>
              <a:t> </a:t>
            </a:r>
            <a:r>
              <a:rPr lang="en-US" b="1">
                <a:latin typeface="Trebuchet MS"/>
              </a:rPr>
              <a:t>tervezünk</a:t>
            </a:r>
            <a:r>
              <a:rPr lang="en-US" b="1">
                <a:latin typeface="Trebuchet MS"/>
              </a:rPr>
              <a:t> a </a:t>
            </a:r>
            <a:r>
              <a:rPr lang="en-US" b="1">
                <a:latin typeface="Trebuchet MS"/>
              </a:rPr>
              <a:t>második</a:t>
            </a:r>
            <a:r>
              <a:rPr lang="en-US" b="1">
                <a:latin typeface="Trebuchet MS"/>
              </a:rPr>
              <a:t> </a:t>
            </a:r>
            <a:r>
              <a:rPr lang="en-US" b="1">
                <a:latin typeface="Trebuchet MS"/>
              </a:rPr>
              <a:t>demóig</a:t>
            </a:r>
            <a:r>
              <a:rPr lang="en-US" b="1">
                <a:latin typeface="Trebuchet MS"/>
              </a:rPr>
              <a:t>?</a:t>
            </a:r>
            <a:endParaRPr lang="hu-HU" b="1">
              <a:latin typeface="Trebuchet MS"/>
            </a:endParaRP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 bwMode="auto">
          <a:xfrm>
            <a:off x="684213" y="1733550"/>
            <a:ext cx="9078912" cy="441942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/>
              <a:buChar char="•"/>
              <a:defRPr/>
            </a:pPr>
            <a:r>
              <a:rPr lang="en-US" sz="2800" b="1">
                <a:solidFill>
                  <a:srgbClr val="FFFFFF"/>
                </a:solidFill>
              </a:rPr>
              <a:t>Alap</a:t>
            </a:r>
            <a:r>
              <a:rPr lang="en-US" sz="2800" b="1">
                <a:solidFill>
                  <a:srgbClr val="FFFFFF"/>
                </a:solidFill>
              </a:rPr>
              <a:t> chat fun</a:t>
            </a:r>
            <a:r>
              <a:rPr lang="hu-HU" sz="2800" b="1">
                <a:solidFill>
                  <a:srgbClr val="FFFFFF"/>
                </a:solidFill>
              </a:rPr>
              <a:t>k</a:t>
            </a:r>
            <a:r>
              <a:rPr lang="en-US" sz="2800" b="1">
                <a:solidFill>
                  <a:srgbClr val="FFFFFF"/>
                </a:solidFill>
              </a:rPr>
              <a:t>ció</a:t>
            </a:r>
            <a:r>
              <a:rPr lang="hu-HU" sz="2800" b="1">
                <a:solidFill>
                  <a:srgbClr val="FFFFFF"/>
                </a:solidFill>
              </a:rPr>
              <a:t>(k):</a:t>
            </a:r>
            <a:endParaRPr lang="en-US" sz="2800" b="1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/>
              <a:buChar char="§"/>
              <a:defRPr/>
            </a:pPr>
            <a:r>
              <a:rPr lang="en-US" sz="2400">
                <a:solidFill>
                  <a:schemeClr val="tx1"/>
                </a:solidFill>
              </a:rPr>
              <a:t>Üzenetküldés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>
                <a:solidFill>
                  <a:schemeClr val="tx1"/>
                </a:solidFill>
              </a:rPr>
              <a:t>csoportosan</a:t>
            </a:r>
            <a:r>
              <a:rPr lang="en-US" sz="2400">
                <a:solidFill>
                  <a:schemeClr val="tx1"/>
                </a:solidFill>
              </a:rPr>
              <a:t> / </a:t>
            </a:r>
            <a:r>
              <a:rPr lang="en-US" sz="2400">
                <a:solidFill>
                  <a:schemeClr val="tx1"/>
                </a:solidFill>
              </a:rPr>
              <a:t>felhasználóknak</a:t>
            </a:r>
            <a:endParaRPr lang="en-US" sz="80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/>
              <a:buChar char="•"/>
              <a:defRPr/>
            </a:pPr>
            <a:r>
              <a:rPr lang="en-US" sz="2800">
                <a:solidFill>
                  <a:schemeClr val="tx1"/>
                </a:solidFill>
              </a:rPr>
              <a:t> </a:t>
            </a:r>
            <a:r>
              <a:rPr lang="en-US" sz="2800" b="1">
                <a:solidFill>
                  <a:srgbClr val="FFFFFF"/>
                </a:solidFill>
              </a:rPr>
              <a:t>Felhasználók</a:t>
            </a:r>
            <a:r>
              <a:rPr lang="hu-HU" sz="2800">
                <a:solidFill>
                  <a:srgbClr val="FFFFFF"/>
                </a:solidFill>
              </a:rPr>
              <a:t>ra</a:t>
            </a:r>
            <a:r>
              <a:rPr lang="hu-HU" sz="2800">
                <a:solidFill>
                  <a:srgbClr val="FFFFFF"/>
                </a:solidFill>
              </a:rPr>
              <a:t> vonatkozó tervek:</a:t>
            </a:r>
            <a:endParaRPr lang="en-US" sz="280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/>
              <a:buChar char="§"/>
              <a:defRPr/>
            </a:pPr>
            <a:r>
              <a:rPr lang="en-US" sz="2400" b="1">
                <a:solidFill>
                  <a:schemeClr val="tx1"/>
                </a:solidFill>
              </a:rPr>
              <a:t>Regisztrá</a:t>
            </a:r>
            <a:r>
              <a:rPr lang="hu-HU" sz="2400" b="1">
                <a:solidFill>
                  <a:schemeClr val="tx1"/>
                </a:solidFill>
              </a:rPr>
              <a:t>ció</a:t>
            </a:r>
            <a:endParaRPr lang="hu-HU" sz="2400" b="1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/>
              <a:buChar char="§"/>
              <a:defRPr/>
            </a:pPr>
            <a:r>
              <a:rPr lang="en-US" sz="2400" b="1">
                <a:solidFill>
                  <a:schemeClr val="tx1"/>
                </a:solidFill>
              </a:rPr>
              <a:t>Bejelentkezés</a:t>
            </a:r>
            <a:endParaRPr lang="en-US" sz="2400" b="1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/>
              <a:buChar char="§"/>
              <a:defRPr/>
            </a:pPr>
            <a:r>
              <a:rPr lang="en-US" sz="2400">
                <a:solidFill>
                  <a:schemeClr val="tx1"/>
                </a:solidFill>
              </a:rPr>
              <a:t>Felhasználók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hu-HU" sz="2400" b="1">
                <a:solidFill>
                  <a:schemeClr val="tx1"/>
                </a:solidFill>
              </a:rPr>
              <a:t>el</a:t>
            </a:r>
            <a:r>
              <a:rPr lang="en-US" sz="2400" b="1">
                <a:solidFill>
                  <a:schemeClr val="tx1"/>
                </a:solidFill>
              </a:rPr>
              <a:t>tárolása</a:t>
            </a:r>
            <a:r>
              <a:rPr lang="en-US" sz="2400">
                <a:solidFill>
                  <a:schemeClr val="tx1"/>
                </a:solidFill>
              </a:rPr>
              <a:t> </a:t>
            </a:r>
            <a:r>
              <a:rPr lang="en-US" sz="2400">
                <a:solidFill>
                  <a:schemeClr val="tx1"/>
                </a:solidFill>
              </a:rPr>
              <a:t>adatbázisban</a:t>
            </a:r>
            <a:endParaRPr lang="en-US" sz="240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/>
              <a:buChar char="•"/>
              <a:defRPr/>
            </a:pPr>
            <a:r>
              <a:rPr lang="hu-HU" sz="2800" b="1">
                <a:solidFill>
                  <a:srgbClr val="FFFFFF"/>
                </a:solidFill>
              </a:rPr>
              <a:t>Kidolgozott</a:t>
            </a:r>
            <a:r>
              <a:rPr lang="hu-HU" sz="2800">
                <a:solidFill>
                  <a:srgbClr val="FFFFFF"/>
                </a:solidFill>
              </a:rPr>
              <a:t> f</a:t>
            </a:r>
            <a:r>
              <a:rPr lang="en-US" sz="2800">
                <a:solidFill>
                  <a:srgbClr val="FFFFFF"/>
                </a:solidFill>
              </a:rPr>
              <a:t>elhasználói</a:t>
            </a:r>
            <a:r>
              <a:rPr lang="en-US" sz="2800">
                <a:solidFill>
                  <a:srgbClr val="FFFFFF"/>
                </a:solidFill>
              </a:rPr>
              <a:t> </a:t>
            </a:r>
            <a:r>
              <a:rPr lang="en-US" sz="2800">
                <a:solidFill>
                  <a:srgbClr val="FFFFFF"/>
                </a:solidFill>
              </a:rPr>
              <a:t>felület</a:t>
            </a:r>
            <a:endParaRPr lang="en-US" sz="2800">
              <a:solidFill>
                <a:srgbClr val="FFFFFF"/>
              </a:solidFill>
            </a:endParaRPr>
          </a:p>
        </p:txBody>
      </p:sp>
      <p:sp>
        <p:nvSpPr>
          <p:cNvPr id="17" name="Jobb oldali kapcsos zárójel 16"/>
          <p:cNvSpPr/>
          <p:nvPr/>
        </p:nvSpPr>
        <p:spPr bwMode="auto">
          <a:xfrm>
            <a:off x="8623300" y="1733550"/>
            <a:ext cx="987425" cy="3829050"/>
          </a:xfrm>
          <a:prstGeom prst="rightBrace">
            <a:avLst>
              <a:gd name="adj1" fmla="val 8333"/>
              <a:gd name="adj2" fmla="val 50000"/>
            </a:avLst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hu-HU"/>
          </a:p>
        </p:txBody>
      </p:sp>
      <p:sp>
        <p:nvSpPr>
          <p:cNvPr id="18" name="Szövegdoboz 17"/>
          <p:cNvSpPr txBox="1"/>
          <p:nvPr/>
        </p:nvSpPr>
        <p:spPr bwMode="auto">
          <a:xfrm rot="5400000">
            <a:off x="9013785" y="3024227"/>
            <a:ext cx="2301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6600" b="1"/>
              <a:t>MVP</a:t>
            </a:r>
            <a:endParaRPr lang="hu-HU" sz="66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  <a:defRPr/>
            </a:pPr>
            <a:r>
              <a:rPr lang="en-US" b="1"/>
              <a:t>Köszönjük</a:t>
            </a:r>
            <a:r>
              <a:rPr lang="en-US" b="1"/>
              <a:t> </a:t>
            </a:r>
            <a:r>
              <a:rPr lang="hu-HU" b="1"/>
              <a:t>A FIGYELMET!</a:t>
            </a:r>
            <a:endParaRPr lang="hu-HU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 bwMode="auto">
          <a:xfrm>
            <a:off x="0" y="5238750"/>
            <a:ext cx="2573339" cy="161925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000">
                <a:solidFill>
                  <a:srgbClr val="F7B83B"/>
                </a:solidFill>
              </a:rPr>
              <a:t>Kiss </a:t>
            </a:r>
            <a:r>
              <a:rPr lang="en-US" sz="2000" b="1">
                <a:solidFill>
                  <a:srgbClr val="F7B83B"/>
                </a:solidFill>
              </a:rPr>
              <a:t>Péter</a:t>
            </a:r>
            <a:br>
              <a:rPr lang="en-US" sz="2000">
                <a:solidFill>
                  <a:srgbClr val="F7B83B"/>
                </a:solidFill>
              </a:rPr>
            </a:br>
            <a:r>
              <a:rPr lang="en-US" sz="2000">
                <a:solidFill>
                  <a:srgbClr val="F7B83B"/>
                </a:solidFill>
              </a:rPr>
              <a:t>Magyarcsik</a:t>
            </a:r>
            <a:r>
              <a:rPr lang="en-US" sz="2000">
                <a:solidFill>
                  <a:srgbClr val="F7B83B"/>
                </a:solidFill>
              </a:rPr>
              <a:t> </a:t>
            </a:r>
            <a:r>
              <a:rPr lang="en-US" sz="2000" b="1">
                <a:solidFill>
                  <a:srgbClr val="F7B83B"/>
                </a:solidFill>
              </a:rPr>
              <a:t>Dávid</a:t>
            </a:r>
            <a:br>
              <a:rPr lang="en-US" sz="2000">
                <a:solidFill>
                  <a:srgbClr val="F7B83B"/>
                </a:solidFill>
              </a:rPr>
            </a:br>
            <a:r>
              <a:rPr lang="en-US" sz="2000">
                <a:solidFill>
                  <a:srgbClr val="F7B83B"/>
                </a:solidFill>
              </a:rPr>
              <a:t>Nagy </a:t>
            </a:r>
            <a:r>
              <a:rPr lang="en-US" sz="2000" b="1">
                <a:solidFill>
                  <a:srgbClr val="F7B83B"/>
                </a:solidFill>
              </a:rPr>
              <a:t>Balázs</a:t>
            </a:r>
            <a:br>
              <a:rPr lang="en-US" sz="2000">
                <a:solidFill>
                  <a:srgbClr val="F7B83B"/>
                </a:solidFill>
              </a:rPr>
            </a:br>
            <a:r>
              <a:rPr lang="en-US" sz="2000">
                <a:solidFill>
                  <a:srgbClr val="F7B83B"/>
                </a:solidFill>
              </a:rPr>
              <a:t>Tóth </a:t>
            </a:r>
            <a:r>
              <a:rPr lang="en-US" sz="2000" b="1">
                <a:solidFill>
                  <a:srgbClr val="F7B83B"/>
                </a:solidFill>
              </a:rPr>
              <a:t>Dávid</a:t>
            </a:r>
            <a:br>
              <a:rPr lang="en-US" sz="2000">
                <a:solidFill>
                  <a:srgbClr val="F7B83B"/>
                </a:solidFill>
              </a:rPr>
            </a:br>
            <a:r>
              <a:rPr lang="en-US" sz="2000">
                <a:solidFill>
                  <a:srgbClr val="F7B83B"/>
                </a:solidFill>
              </a:rPr>
              <a:t>Török</a:t>
            </a:r>
            <a:r>
              <a:rPr lang="en-US" sz="2000">
                <a:solidFill>
                  <a:srgbClr val="F7B83B"/>
                </a:solidFill>
              </a:rPr>
              <a:t> </a:t>
            </a:r>
            <a:r>
              <a:rPr lang="en-US" sz="2000" b="1">
                <a:solidFill>
                  <a:srgbClr val="F7B83B"/>
                </a:solidFill>
              </a:rPr>
              <a:t>Zsombor</a:t>
            </a:r>
            <a:endParaRPr lang="en-US" sz="2000" b="1">
              <a:solidFill>
                <a:srgbClr val="F7B83B"/>
              </a:solidFill>
            </a:endParaRPr>
          </a:p>
        </p:txBody>
      </p:sp>
      <p:sp>
        <p:nvSpPr>
          <p:cNvPr id="4" name="Szövegdoboz 3"/>
          <p:cNvSpPr txBox="1"/>
          <p:nvPr/>
        </p:nvSpPr>
        <p:spPr bwMode="auto">
          <a:xfrm>
            <a:off x="8704261" y="5930384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/>
              <a:t>2022.10.23 – </a:t>
            </a:r>
            <a:r>
              <a:rPr lang="en-US" i="1"/>
              <a:t>Dusza</a:t>
            </a:r>
            <a:r>
              <a:rPr lang="en-US" i="1"/>
              <a:t> Workshop</a:t>
            </a:r>
            <a:endParaRPr lang="hu-HU" i="1"/>
          </a:p>
        </p:txBody>
      </p:sp>
      <p:sp>
        <p:nvSpPr>
          <p:cNvPr id="5" name="Szövegdoboz 4"/>
          <p:cNvSpPr txBox="1"/>
          <p:nvPr/>
        </p:nvSpPr>
        <p:spPr bwMode="auto"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2400" cap="all"/>
              <a:t>-a </a:t>
            </a:r>
            <a:r>
              <a:rPr lang="en-US" sz="2400" cap="all"/>
              <a:t>dusza</a:t>
            </a:r>
            <a:r>
              <a:rPr lang="en-US" sz="2400" cap="all"/>
              <a:t> workshop </a:t>
            </a:r>
            <a:r>
              <a:rPr lang="en-US" sz="2400" cap="all"/>
              <a:t>első</a:t>
            </a:r>
            <a:r>
              <a:rPr lang="en-US" sz="2400" cap="all"/>
              <a:t> </a:t>
            </a:r>
            <a:r>
              <a:rPr lang="en-US" i="1" cap="all"/>
              <a:t>és</a:t>
            </a:r>
            <a:r>
              <a:rPr lang="en-US" i="1" cap="all"/>
              <a:t> </a:t>
            </a:r>
            <a:r>
              <a:rPr lang="en-US" i="1" cap="all"/>
              <a:t>egyetlen</a:t>
            </a:r>
            <a:r>
              <a:rPr lang="en-US" i="1" cap="all"/>
              <a:t> </a:t>
            </a:r>
            <a:r>
              <a:rPr lang="en-US" sz="2400" cap="all"/>
              <a:t>csapata</a:t>
            </a:r>
            <a:endParaRPr lang="hu-HU" sz="2400" cap="all"/>
          </a:p>
        </p:txBody>
      </p:sp>
      <p:sp>
        <p:nvSpPr>
          <p:cNvPr id="6" name="Szövegdoboz 5"/>
          <p:cNvSpPr txBox="1"/>
          <p:nvPr/>
        </p:nvSpPr>
        <p:spPr bwMode="auto">
          <a:xfrm>
            <a:off x="8704261" y="6194941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hu-HU" sz="2800" b="1">
                <a:ln w="3175" cmpd="sng">
                  <a:noFill/>
                </a:ln>
                <a:solidFill>
                  <a:srgbClr val="F09A3C"/>
                </a:solidFill>
                <a:latin typeface="Trebuchet MS"/>
                <a:ea typeface="+mj-ea"/>
                <a:cs typeface="+mj-cs"/>
              </a:rPr>
              <a:t>KapOS</a:t>
            </a:r>
            <a:endParaRPr lang="hu-HU" sz="2800" b="1">
              <a:ln w="3175" cmpd="sng">
                <a:noFill/>
              </a:ln>
              <a:solidFill>
                <a:srgbClr val="F09A3C"/>
              </a:solidFill>
              <a:latin typeface="Trebuchet MS"/>
              <a:ea typeface="+mj-ea"/>
              <a:cs typeface="+mj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Kép 3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0" y="2675466"/>
            <a:ext cx="4643926" cy="1507067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hu-HU" sz="4400" b="1"/>
              <a:t>CSAPAT</a:t>
            </a:r>
            <a:endParaRPr/>
          </a:p>
        </p:txBody>
      </p:sp>
      <p:pic>
        <p:nvPicPr>
          <p:cNvPr id="5" name="Kép 4" descr="A képen sötét látható&#10;&#10;Automatikusan generált leírás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95313" y="3374536"/>
            <a:ext cx="3182887" cy="1790374"/>
          </a:xfrm>
          <a:prstGeom prst="rect">
            <a:avLst/>
          </a:prstGeom>
        </p:spPr>
      </p:pic>
      <p:sp>
        <p:nvSpPr>
          <p:cNvPr id="6" name="Cím 1"/>
          <p:cNvSpPr txBox="1"/>
          <p:nvPr/>
        </p:nvSpPr>
        <p:spPr bwMode="auto"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>
              <a:spcBef>
                <a:spcPts val="0"/>
              </a:spcBef>
              <a:buNone/>
              <a:defRPr sz="3600" cap="all">
                <a:ln w="3175" cmpd="sng">
                  <a:noFill/>
                </a:ln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ctr">
              <a:defRPr/>
            </a:pPr>
            <a:r>
              <a:rPr lang="hu-HU" sz="4000" b="1"/>
              <a:t>BEMUTATKOZÁSA</a:t>
            </a:r>
            <a:endParaRPr/>
          </a:p>
        </p:txBody>
      </p:sp>
      <p:pic>
        <p:nvPicPr>
          <p:cNvPr id="7" name="Kép 6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-245644" y="78014"/>
            <a:ext cx="12192000" cy="6858000"/>
          </a:xfrm>
          <a:prstGeom prst="rect">
            <a:avLst/>
          </a:prstGeom>
        </p:spPr>
      </p:pic>
      <p:pic>
        <p:nvPicPr>
          <p:cNvPr id="153292954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rot="984845" flipH="0" flipV="0">
            <a:off x="6121483" y="2526663"/>
            <a:ext cx="1076351" cy="107635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-1" y="0"/>
            <a:ext cx="12191999" cy="68579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lum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3"/>
          <a:stretch/>
        </p:blipFill>
        <p:spPr bwMode="auto"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6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showWhenStopped="0"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6" name="Kép 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684212" y="666004"/>
            <a:ext cx="8534401" cy="859200"/>
          </a:xfrm>
        </p:spPr>
        <p:txBody>
          <a:bodyPr/>
          <a:lstStyle/>
          <a:p>
            <a:pPr>
              <a:defRPr/>
            </a:pPr>
            <a:r>
              <a:rPr lang="en-US" b="1"/>
              <a:t>Mit</a:t>
            </a:r>
            <a:r>
              <a:rPr lang="en-US" b="1"/>
              <a:t> </a:t>
            </a:r>
            <a:r>
              <a:rPr lang="en-US" b="1"/>
              <a:t>szeretnénk</a:t>
            </a:r>
            <a:r>
              <a:rPr lang="en-US" b="1"/>
              <a:t> </a:t>
            </a:r>
            <a:r>
              <a:rPr lang="en-US" b="1"/>
              <a:t>elérni</a:t>
            </a:r>
            <a:r>
              <a:rPr lang="en-US" b="1"/>
              <a:t>?</a:t>
            </a:r>
            <a:endParaRPr lang="hu-HU" b="1"/>
          </a:p>
        </p:txBody>
      </p:sp>
      <p:sp>
        <p:nvSpPr>
          <p:cNvPr id="3" name="Szövegdoboz 2"/>
          <p:cNvSpPr txBox="1"/>
          <p:nvPr/>
        </p:nvSpPr>
        <p:spPr bwMode="auto">
          <a:xfrm>
            <a:off x="1111501" y="1905506"/>
            <a:ext cx="5429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hu-HU" sz="2400" b="1">
                <a:latin typeface="Roboto"/>
              </a:rPr>
              <a:t>Olyan w</a:t>
            </a:r>
            <a:r>
              <a:rPr lang="hu-HU" sz="2400" b="1" i="0" u="none" strike="noStrike">
                <a:solidFill>
                  <a:schemeClr val="tx1"/>
                </a:solidFill>
                <a:latin typeface="Roboto"/>
              </a:rPr>
              <a:t>ebes felületet, alkalmazást</a:t>
            </a:r>
            <a:r>
              <a:rPr lang="hu-HU" sz="2400" b="0" i="0" u="none" strike="noStrike">
                <a:solidFill>
                  <a:schemeClr val="tx1"/>
                </a:solidFill>
                <a:latin typeface="Roboto"/>
              </a:rPr>
              <a:t>, amelyben valós időben lehet </a:t>
            </a:r>
            <a:r>
              <a:rPr lang="hu-HU" sz="2400" b="1" i="0" u="none" strike="noStrike">
                <a:solidFill>
                  <a:schemeClr val="tx1"/>
                </a:solidFill>
                <a:latin typeface="Roboto"/>
              </a:rPr>
              <a:t>chatelni</a:t>
            </a:r>
            <a:r>
              <a:rPr lang="hu-HU" sz="2400">
                <a:latin typeface="Roboto"/>
              </a:rPr>
              <a:t>: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akár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r>
              <a:rPr lang="en-US" sz="2400" b="1" i="0" u="none" strike="noStrike">
                <a:solidFill>
                  <a:schemeClr val="tx1"/>
                </a:solidFill>
                <a:latin typeface="Roboto"/>
              </a:rPr>
              <a:t>csoportokban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, 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akár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csak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egy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r>
              <a:rPr lang="en-US" sz="2400" b="1" i="0" u="none" strike="noStrike">
                <a:solidFill>
                  <a:schemeClr val="tx1"/>
                </a:solidFill>
                <a:latin typeface="Roboto"/>
              </a:rPr>
              <a:t>barátunkkal</a:t>
            </a:r>
            <a:r>
              <a:rPr lang="hu-HU" sz="2400">
                <a:latin typeface="Roboto"/>
              </a:rPr>
              <a:t>.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 </a:t>
            </a:r>
            <a:endParaRPr lang="hu-HU" sz="2400" b="0" i="0" u="none" strike="noStrike">
              <a:solidFill>
                <a:schemeClr val="tx1"/>
              </a:solidFill>
              <a:latin typeface="Roboto"/>
            </a:endParaRPr>
          </a:p>
          <a:p>
            <a:pPr>
              <a:defRPr/>
            </a:pPr>
            <a:br>
              <a:rPr lang="hu-HU" sz="2400" b="0" i="0" u="none" strike="noStrike">
                <a:solidFill>
                  <a:schemeClr val="tx1"/>
                </a:solidFill>
                <a:latin typeface="Roboto"/>
              </a:rPr>
            </a:br>
            <a:r>
              <a:rPr lang="hu-HU" sz="2400" b="0" i="0" u="none" strike="noStrike">
                <a:solidFill>
                  <a:schemeClr val="tx1"/>
                </a:solidFill>
                <a:latin typeface="Roboto"/>
              </a:rPr>
              <a:t>Mindezek kibővítve </a:t>
            </a:r>
            <a:r>
              <a:rPr lang="hu-HU" sz="2400" b="1" i="0" u="none" strike="noStrike">
                <a:solidFill>
                  <a:schemeClr val="tx1"/>
                </a:solidFill>
                <a:latin typeface="Roboto"/>
              </a:rPr>
              <a:t>személyre szabott funkciókkal</a:t>
            </a:r>
            <a:r>
              <a:rPr lang="hu-HU" sz="2400" b="0" i="0" u="none" strike="noStrike">
                <a:solidFill>
                  <a:schemeClr val="tx1"/>
                </a:solidFill>
                <a:latin typeface="Roboto"/>
              </a:rPr>
              <a:t>, amelyeket a felhasználók saját igényük szerint </a:t>
            </a:r>
            <a:r>
              <a:rPr lang="en-US" sz="2400" b="1" i="0" u="none" strike="noStrike">
                <a:solidFill>
                  <a:schemeClr val="tx1"/>
                </a:solidFill>
                <a:latin typeface="Roboto"/>
              </a:rPr>
              <a:t>változtathatnak</a:t>
            </a:r>
            <a:r>
              <a:rPr lang="en-US" sz="2400" b="0" i="0" u="none" strike="noStrike">
                <a:solidFill>
                  <a:schemeClr val="tx1"/>
                </a:solidFill>
                <a:latin typeface="Roboto"/>
              </a:rPr>
              <a:t>.</a:t>
            </a:r>
            <a:endParaRPr lang="hu-HU" sz="2800">
              <a:solidFill>
                <a:schemeClr val="tx1"/>
              </a:solidFill>
            </a:endParaRPr>
          </a:p>
        </p:txBody>
      </p:sp>
      <p:pic>
        <p:nvPicPr>
          <p:cNvPr id="2054" name="Picture 6" descr="Phone Chat PNG Transparent Images Free Download | Vector Files | Pngtree"/>
          <p:cNvPicPr>
            <a:picLocks noChangeAspect="1" noChangeArrowheads="1"/>
          </p:cNvPicPr>
          <p:nvPr/>
        </p:nvPicPr>
        <p:blipFill>
          <a:blip r:embed="rId3"/>
          <a:stretch/>
        </p:blipFill>
        <p:spPr bwMode="auto">
          <a:xfrm>
            <a:off x="6383515" y="742950"/>
            <a:ext cx="5372100" cy="53721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" name="Kép 9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 bwMode="auto">
          <a:xfrm>
            <a:off x="364459" y="548812"/>
            <a:ext cx="11092834" cy="1529697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sz="4400" b="1" spc="1000"/>
              <a:t>Technology stack</a:t>
            </a:r>
            <a:endParaRPr lang="hu-HU" sz="4400" b="1" spc="1000"/>
          </a:p>
        </p:txBody>
      </p:sp>
      <p:grpSp>
        <p:nvGrpSpPr>
          <p:cNvPr id="12" name="Csoportba foglalás 11"/>
          <p:cNvGrpSpPr/>
          <p:nvPr/>
        </p:nvGrpSpPr>
        <p:grpSpPr bwMode="auto">
          <a:xfrm>
            <a:off x="499446" y="2688370"/>
            <a:ext cx="1496431" cy="1973015"/>
            <a:chOff x="499446" y="2688370"/>
            <a:chExt cx="1496431" cy="1973015"/>
          </a:xfrm>
        </p:grpSpPr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3"/>
            <a:stretch/>
          </p:blipFill>
          <p:spPr bwMode="auto">
            <a:xfrm>
              <a:off x="527662" y="2688370"/>
              <a:ext cx="1440000" cy="1440000"/>
            </a:xfrm>
            <a:prstGeom prst="rect">
              <a:avLst/>
            </a:prstGeom>
            <a:noFill/>
          </p:spPr>
        </p:pic>
        <p:sp>
          <p:nvSpPr>
            <p:cNvPr id="4" name="Szövegdoboz 3"/>
            <p:cNvSpPr txBox="1"/>
            <p:nvPr/>
          </p:nvSpPr>
          <p:spPr bwMode="auto">
            <a:xfrm>
              <a:off x="499446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IntelliJ Idea</a:t>
              </a:r>
              <a:endParaRPr lang="hu-HU" b="1"/>
            </a:p>
          </p:txBody>
        </p:sp>
      </p:grpSp>
      <p:grpSp>
        <p:nvGrpSpPr>
          <p:cNvPr id="13" name="Csoportba foglalás 12"/>
          <p:cNvGrpSpPr/>
          <p:nvPr/>
        </p:nvGrpSpPr>
        <p:grpSpPr bwMode="auto">
          <a:xfrm>
            <a:off x="2283659" y="2663194"/>
            <a:ext cx="1496431" cy="1991867"/>
            <a:chOff x="2283659" y="2663194"/>
            <a:chExt cx="1496431" cy="1991867"/>
          </a:xfrm>
        </p:grpSpPr>
        <p:pic>
          <p:nvPicPr>
            <p:cNvPr id="1026" name="Picture 2" descr="Discord's Branding Guidelines"/>
            <p:cNvPicPr>
              <a:picLocks noChangeAspect="1" noChangeArrowheads="1"/>
            </p:cNvPicPr>
            <p:nvPr/>
          </p:nvPicPr>
          <p:blipFill>
            <a:blip r:embed="rId4"/>
            <a:stretch/>
          </p:blipFill>
          <p:spPr bwMode="auto">
            <a:xfrm>
              <a:off x="2311874" y="2663194"/>
              <a:ext cx="1440000" cy="1622535"/>
            </a:xfrm>
            <a:prstGeom prst="rect">
              <a:avLst/>
            </a:prstGeom>
            <a:noFill/>
          </p:spPr>
        </p:pic>
        <p:sp>
          <p:nvSpPr>
            <p:cNvPr id="5" name="Szövegdoboz 4"/>
            <p:cNvSpPr txBox="1"/>
            <p:nvPr/>
          </p:nvSpPr>
          <p:spPr bwMode="auto">
            <a:xfrm>
              <a:off x="2283659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Discord</a:t>
              </a:r>
              <a:endParaRPr lang="hu-HU" b="1"/>
            </a:p>
          </p:txBody>
        </p:sp>
      </p:grpSp>
      <p:grpSp>
        <p:nvGrpSpPr>
          <p:cNvPr id="14" name="Csoportba foglalás 13"/>
          <p:cNvGrpSpPr/>
          <p:nvPr/>
        </p:nvGrpSpPr>
        <p:grpSpPr bwMode="auto">
          <a:xfrm>
            <a:off x="4083160" y="2627321"/>
            <a:ext cx="1496431" cy="2027740"/>
            <a:chOff x="4083160" y="2627321"/>
            <a:chExt cx="1496431" cy="2027740"/>
          </a:xfrm>
        </p:grpSpPr>
        <p:pic>
          <p:nvPicPr>
            <p:cNvPr id="1036" name="Picture 12" descr="Github Logo - Free social media icons"/>
            <p:cNvPicPr>
              <a:picLocks noChangeAspect="1" noChangeArrowheads="1"/>
            </p:cNvPicPr>
            <p:nvPr/>
          </p:nvPicPr>
          <p:blipFill>
            <a:blip r:embed="rId5"/>
            <a:stretch/>
          </p:blipFill>
          <p:spPr bwMode="auto">
            <a:xfrm>
              <a:off x="4111375" y="2627321"/>
              <a:ext cx="1440000" cy="1440000"/>
            </a:xfrm>
            <a:prstGeom prst="rect">
              <a:avLst/>
            </a:prstGeom>
            <a:noFill/>
          </p:spPr>
        </p:pic>
        <p:sp>
          <p:nvSpPr>
            <p:cNvPr id="6" name="Szövegdoboz 5"/>
            <p:cNvSpPr txBox="1"/>
            <p:nvPr/>
          </p:nvSpPr>
          <p:spPr bwMode="auto">
            <a:xfrm>
              <a:off x="4083160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Github</a:t>
              </a:r>
              <a:endParaRPr lang="hu-HU" b="1"/>
            </a:p>
          </p:txBody>
        </p:sp>
      </p:grpSp>
      <p:grpSp>
        <p:nvGrpSpPr>
          <p:cNvPr id="15" name="Csoportba foglalás 14"/>
          <p:cNvGrpSpPr/>
          <p:nvPr/>
        </p:nvGrpSpPr>
        <p:grpSpPr bwMode="auto">
          <a:xfrm>
            <a:off x="5910876" y="2663194"/>
            <a:ext cx="1766668" cy="1991867"/>
            <a:chOff x="5910876" y="2663194"/>
            <a:chExt cx="1766668" cy="1991867"/>
          </a:xfrm>
        </p:grpSpPr>
        <p:pic>
          <p:nvPicPr>
            <p:cNvPr id="1034" name="Picture 10" descr="Official MariaDB Logos | MariaDB"/>
            <p:cNvPicPr>
              <a:picLocks noChangeAspect="1" noChangeArrowheads="1"/>
            </p:cNvPicPr>
            <p:nvPr/>
          </p:nvPicPr>
          <p:blipFill>
            <a:blip r:embed="rId6"/>
            <a:stretch/>
          </p:blipFill>
          <p:spPr bwMode="auto">
            <a:xfrm>
              <a:off x="5910876" y="2663194"/>
              <a:ext cx="1766668" cy="1440000"/>
            </a:xfrm>
            <a:prstGeom prst="rect">
              <a:avLst/>
            </a:prstGeom>
            <a:noFill/>
          </p:spPr>
        </p:pic>
        <p:sp>
          <p:nvSpPr>
            <p:cNvPr id="7" name="Szövegdoboz 6"/>
            <p:cNvSpPr txBox="1"/>
            <p:nvPr/>
          </p:nvSpPr>
          <p:spPr bwMode="auto">
            <a:xfrm>
              <a:off x="6045994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MariaDB</a:t>
              </a:r>
              <a:endParaRPr lang="hu-HU" b="1"/>
            </a:p>
          </p:txBody>
        </p:sp>
      </p:grpSp>
      <p:grpSp>
        <p:nvGrpSpPr>
          <p:cNvPr id="16" name="Csoportba foglalás 15"/>
          <p:cNvGrpSpPr/>
          <p:nvPr/>
        </p:nvGrpSpPr>
        <p:grpSpPr bwMode="auto">
          <a:xfrm>
            <a:off x="8200056" y="2675781"/>
            <a:ext cx="1184864" cy="1916177"/>
            <a:chOff x="8200056" y="2675781"/>
            <a:chExt cx="1184864" cy="1916177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7"/>
            <a:srcRect l="0" t="0" r="78790" b="0"/>
            <a:stretch/>
          </p:blipFill>
          <p:spPr bwMode="auto">
            <a:xfrm>
              <a:off x="8200056" y="2675781"/>
              <a:ext cx="1184864" cy="1597359"/>
            </a:xfrm>
            <a:prstGeom prst="rect">
              <a:avLst/>
            </a:prstGeom>
            <a:noFill/>
          </p:spPr>
        </p:pic>
        <p:sp>
          <p:nvSpPr>
            <p:cNvPr id="8" name="Szövegdoboz 7"/>
            <p:cNvSpPr txBox="1"/>
            <p:nvPr/>
          </p:nvSpPr>
          <p:spPr bwMode="auto">
            <a:xfrm>
              <a:off x="8200056" y="4222626"/>
              <a:ext cx="11848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Trello</a:t>
              </a:r>
              <a:endParaRPr lang="hu-HU" b="1"/>
            </a:p>
          </p:txBody>
        </p:sp>
      </p:grpSp>
      <p:grpSp>
        <p:nvGrpSpPr>
          <p:cNvPr id="17" name="Csoportba foglalás 16"/>
          <p:cNvGrpSpPr/>
          <p:nvPr/>
        </p:nvGrpSpPr>
        <p:grpSpPr bwMode="auto">
          <a:xfrm>
            <a:off x="9640054" y="2906777"/>
            <a:ext cx="2052499" cy="1685181"/>
            <a:chOff x="9640054" y="2906777"/>
            <a:chExt cx="2052499" cy="1685181"/>
          </a:xfrm>
        </p:grpSpPr>
        <p:pic>
          <p:nvPicPr>
            <p:cNvPr id="1038" name="Picture 14" descr="illustrator logo and symbol, meaning, history, PNG"/>
            <p:cNvPicPr>
              <a:picLocks noChangeAspect="1" noChangeArrowheads="1"/>
            </p:cNvPicPr>
            <p:nvPr/>
          </p:nvPicPr>
          <p:blipFill>
            <a:blip r:embed="rId8"/>
            <a:stretch/>
          </p:blipFill>
          <p:spPr bwMode="auto">
            <a:xfrm>
              <a:off x="9762820" y="2906777"/>
              <a:ext cx="1857677" cy="1160544"/>
            </a:xfrm>
            <a:prstGeom prst="rect">
              <a:avLst/>
            </a:prstGeom>
            <a:noFill/>
          </p:spPr>
        </p:pic>
        <p:sp>
          <p:nvSpPr>
            <p:cNvPr id="11" name="Szövegdoboz 10"/>
            <p:cNvSpPr txBox="1"/>
            <p:nvPr/>
          </p:nvSpPr>
          <p:spPr bwMode="auto">
            <a:xfrm>
              <a:off x="9640054" y="4222626"/>
              <a:ext cx="20524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b="1"/>
                <a:t>Adobe Illustrator</a:t>
              </a:r>
              <a:endParaRPr lang="hu-HU" b="1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 advClick="1">
        <p:push dir="u"/>
      </p:transition>
    </mc:Choice>
    <mc:Fallback>
      <p:transition spd="med" advClick="1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Arial"/>
        <a:cs typeface="Arial"/>
      </a:majorFont>
      <a:minorFont>
        <a:latin typeface="Century Gothic"/>
        <a:ea typeface="Arial"/>
        <a:cs typeface="Arial"/>
      </a:minorFont>
    </a:fontScheme>
    <a:fmtScheme name="Slice">
      <a:fillStyleLst>
        <a:solidFill>
          <a:schemeClr val="phClr"/>
        </a:solidFill>
        <a:gradFill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hueMod val="94000"/>
              <a:alpha val="60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0</Words>
  <Application>ONLYOFFICE/7.2.1.36</Application>
  <DocSecurity>0</DocSecurity>
  <PresentationFormat>Szélesvásznú</PresentationFormat>
  <Paragraphs>0</Paragraphs>
  <Slides>12</Slides>
  <Notes>12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subject/>
  <dc:creator>Dávid Tóth</dc:creator>
  <cp:keywords/>
  <dc:description/>
  <dc:identifier/>
  <dc:language/>
  <cp:lastModifiedBy/>
  <cp:revision>15</cp:revision>
  <dcterms:created xsi:type="dcterms:W3CDTF">2022-10-20T08:53:19Z</dcterms:created>
  <dcterms:modified xsi:type="dcterms:W3CDTF">2022-10-22T16:22:51Z</dcterms:modified>
  <cp:category/>
  <cp:contentStatus/>
  <cp:version/>
</cp:coreProperties>
</file>